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7" r:id="rId3"/>
    <p:sldId id="294" r:id="rId4"/>
    <p:sldId id="291" r:id="rId5"/>
    <p:sldId id="292" r:id="rId6"/>
    <p:sldId id="293" r:id="rId7"/>
    <p:sldId id="273" r:id="rId8"/>
    <p:sldId id="284" r:id="rId9"/>
    <p:sldId id="290" r:id="rId10"/>
    <p:sldId id="295" r:id="rId11"/>
    <p:sldId id="276" r:id="rId12"/>
    <p:sldId id="277" r:id="rId13"/>
    <p:sldId id="280" r:id="rId14"/>
    <p:sldId id="28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7F95"/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84753"/>
  </p:normalViewPr>
  <p:slideViewPr>
    <p:cSldViewPr snapToGrid="0" snapToObjects="1">
      <p:cViewPr varScale="1">
        <p:scale>
          <a:sx n="132" d="100"/>
          <a:sy n="132" d="100"/>
        </p:scale>
        <p:origin x="2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DC7C-1110-9F4E-B306-3154ADB1BF2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244C-C061-D140-84E1-7424AF74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OK. Today, we prepared these slides to introduce some additional analysis that we thought it may benefit our paper. </a:t>
            </a:r>
          </a:p>
          <a:p>
            <a:endParaRPr lang="en-US" dirty="0"/>
          </a:p>
          <a:p>
            <a:r>
              <a:rPr lang="en-US" dirty="0"/>
              <a:t>I believe it is very simple and straightforward, so it wouldn’t take much time to explain.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7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Figure 6 was a pharmacogenomic network created by PPI.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2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www.thermofisher.com</a:t>
            </a:r>
            <a:r>
              <a:rPr lang="en-US" dirty="0"/>
              <a:t>/us/</a:t>
            </a:r>
            <a:r>
              <a:rPr lang="en-US" dirty="0" err="1"/>
              <a:t>en</a:t>
            </a:r>
            <a:r>
              <a:rPr lang="en-US" dirty="0"/>
              <a:t>/home/life-science/cell-analysis/cell-analysis-learning-center/immunology-at-work/</a:t>
            </a:r>
            <a:r>
              <a:rPr lang="en-US" dirty="0" err="1"/>
              <a:t>proinflammatory-cytokines-overview.html#references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before that, I will quickly remind what was the outline--figures of the manuscript, and what will be changed.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Helvetica" pitchFamily="2" charset="0"/>
              </a:rPr>
              <a:t>In sort, We newly add figure that shows the gene expression profiles of the known druggable genes in aortitis.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Helvetica" pitchFamily="2" charset="0"/>
              </a:rPr>
              <a:t>While the previous figure 5 was moved to supplementary figure.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Helvetica" pitchFamily="2" charset="0"/>
              </a:rPr>
              <a:t>Other figures, such as Figure 1 to 4, and 6 remains the same.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Helvetica" pitchFamily="2" charset="0"/>
              </a:rPr>
              <a:t>I’ll get back to figure 5 soon.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Helvetica" pitchFamily="2" charset="0"/>
              </a:rPr>
              <a:t>(NEW) Investigation of known druggable targets in aortitis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Helvetica" pitchFamily="2" charset="0"/>
              </a:rPr>
              <a:t>Investigation of hypothetically druggable targets in aortitis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7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figure 1. which we all know.</a:t>
            </a:r>
          </a:p>
          <a:p>
            <a:endParaRPr lang="en-US" dirty="0"/>
          </a:p>
          <a:p>
            <a:r>
              <a:rPr lang="en-US" dirty="0"/>
              <a:t>A figure that illustrates the study design, data analysis pipeline, and the global transcriptome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9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 is about the differentially expressed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6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3 is about the GSE analysis of the upregulated and down regulated DEGs.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Figure 4 is about heatmap of the DEGs.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Figure 6 was a figure that discuss new</a:t>
            </a:r>
          </a:p>
          <a:p>
            <a:endParaRPr lang="en-US" dirty="0"/>
          </a:p>
          <a:p>
            <a:r>
              <a:rPr lang="en-US" dirty="0"/>
              <a:t>However, we felt that discussing the ”known druggable target genes” before PPI-based pharmacogenomic network was necessary.</a:t>
            </a:r>
          </a:p>
          <a:p>
            <a:r>
              <a:rPr lang="en-US" dirty="0"/>
              <a:t>So, we decided to add a new figure---as figure 5---that illustrates the gene expression profiles about the known drug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1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idea of the druggable genes were obtained from Matt’s paper.</a:t>
            </a:r>
          </a:p>
          <a:p>
            <a:endParaRPr lang="en-US" dirty="0"/>
          </a:p>
          <a:p>
            <a:r>
              <a:rPr lang="en-US" dirty="0"/>
              <a:t>We mainly focused on the genes that were mentioned in this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5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to create a reliable network to create a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Baricitinib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designed to selectively inhibit JAK1 and JAK2 with less potency for JAK3. It has been postulated that sparing JAK3 could reduce the immunosuppression associated with pan-JAK inhibition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7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B3A2-4C16-2E45-937B-6505547A8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91D9-D711-C54F-AB3F-F8F326DF2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AFB2-4FBD-214E-BB40-07547669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06E25-B43D-8844-9838-2766CA65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F3CC-A799-4A41-8C4D-C3C8453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6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46B0-2E73-494A-BEE5-50A59C0E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94123-76ED-434B-B1D6-7331B8F0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B16DD-9C7F-E74F-AE6F-C83627A0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A721-B91F-A24E-AFCB-C5F6C7BA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241D-D9D4-3C4C-ADAD-9FB3AB9B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5AF4C-3CC6-1F4A-83B5-BBAC30CBA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03FC6-2C63-7B46-9A09-23614807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8F39-34FD-1F42-B524-04F0EBAC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63FCF-B4B4-484D-806B-D915343D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F6A14-965F-2F48-97B5-0CF85876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2F24-3AC6-7342-AE13-BA292EB7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DEFD-6E2F-2E4F-834D-A65704A0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32BE-1FD4-8B4F-A8A6-E83E85C0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A58F-AA54-604B-B713-7CDA056E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BF78-A2B8-184C-B682-21F2ABA1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672D-D7BD-7D4D-AE2A-6690AAFF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8EFFE-1CD1-9A47-BD47-B37BDB307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3440-1FD2-9944-9B10-4858DD85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2B34A-BC65-3F47-A91E-0A2924CB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F61BD-5343-3B49-9605-689B42E3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EF1F-54A2-EA41-8D9A-31C53D5F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3CEA-3F6F-E044-9F1E-176C9E026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90B0B-FC0F-664A-82B5-9848AD4C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7CC68-3B2A-F34B-A8D5-4111DF75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EEE99-A5B4-5345-AA53-79E267D0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77404-64F5-AD45-A27A-30E5747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4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C369-239D-6B47-8E7E-031BCB9A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CDD6B-C2FD-1146-9E57-0FCE34782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EC240-6FAC-F447-AC3A-C53864933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74BCD-7D07-0E42-BD88-E1D4482ED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DE246-AEAF-2944-B9E9-A42FDC7B7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8F1FC-FF1C-A047-984F-47AA7AA7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7FD92-3FBF-BD4A-B56F-91D79F6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CB75-EDB9-454D-929D-387A8370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119A-2B5B-0B4E-882D-DC594810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463C7-A91B-7A4A-83AE-6CF0FD4C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4B1ED-B034-5445-B08A-FE54F8AB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503DE-6771-E24B-9CDF-17D0A9A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78D7-F55B-484C-B8D9-CE996CC0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C3C58-664D-F541-AE8B-6A69C1C8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5CCE-4245-BF44-BDF1-54647809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D21D-E61C-264B-8C9F-7486E34C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B66F-E6D8-0F4E-8AA0-D0BCA188C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604D-F7F3-AC45-9CCA-9F7AA666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4FE4F-7BBA-3F4F-AD98-56BDBA56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BAFB-C5FC-CA4B-BD80-AD8C8E99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FC15A-61CD-7043-99D9-05F2767A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2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CEE3-94CE-5B46-A8FE-785869C9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23911-CF81-854F-9205-6B1BCC23E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63F31-B05A-6449-9B44-0C4F6AA39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76E6-B5CB-6E48-BC6B-821EEAB0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6B40-8F6A-8D4C-8F5E-AD463FB4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8B482-3131-1140-A879-0C5FCCE4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5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AA1F6-D1A0-8447-A7D9-D89B7BD3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901BD-285D-6047-999E-CD3B7CE74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A30A-E6C8-D749-BF87-9C3505CA4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274FE-2FB7-D44E-B098-9227D6D5B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E402B-2327-4D48-BDAF-0EB5932D5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5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7D1A3-02A0-0945-B117-EB96D976CBF9}"/>
              </a:ext>
            </a:extLst>
          </p:cNvPr>
          <p:cNvSpPr/>
          <p:nvPr/>
        </p:nvSpPr>
        <p:spPr>
          <a:xfrm>
            <a:off x="965200" y="965200"/>
            <a:ext cx="6569075" cy="369093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Transcriptomic Profiling Identifies Differential Gene expression Signatures between Inflammatory and Non-inflammatory Aortic Aneurysms</a:t>
            </a:r>
            <a:endParaRPr lang="en-US" sz="2800" dirty="0">
              <a:latin typeface="Helvetica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7395D-F8D7-E44B-A955-A6CA7D2BB6D8}"/>
              </a:ext>
            </a:extLst>
          </p:cNvPr>
          <p:cNvSpPr txBox="1"/>
          <p:nvPr/>
        </p:nvSpPr>
        <p:spPr>
          <a:xfrm>
            <a:off x="965200" y="4714875"/>
            <a:ext cx="6569075" cy="115887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latin typeface="Helvetica" pitchFamily="2" charset="0"/>
              </a:rPr>
              <a:t>Aortitis RNA-seq meeting</a:t>
            </a:r>
          </a:p>
          <a:p>
            <a:pPr>
              <a:spcAft>
                <a:spcPts val="600"/>
              </a:spcAft>
            </a:pPr>
            <a:r>
              <a:rPr lang="en-US" sz="2800" b="1">
                <a:latin typeface="Helvetica" pitchFamily="2" charset="0"/>
              </a:rPr>
              <a:t>Thursday, June 8, 2021</a:t>
            </a:r>
          </a:p>
        </p:txBody>
      </p:sp>
    </p:spTree>
    <p:extLst>
      <p:ext uri="{BB962C8B-B14F-4D97-AF65-F5344CB8AC3E}">
        <p14:creationId xmlns:p14="http://schemas.microsoft.com/office/powerpoint/2010/main" val="172444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5A934-FF41-DC42-A135-D5F663BB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3D15F-2148-EF46-96F5-72AF4E623424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DCEB5-511B-1446-B7C5-C2989E3CF3E3}"/>
              </a:ext>
            </a:extLst>
          </p:cNvPr>
          <p:cNvSpPr/>
          <p:nvPr/>
        </p:nvSpPr>
        <p:spPr>
          <a:xfrm>
            <a:off x="3392434" y="196597"/>
            <a:ext cx="7713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6. PPI-based pharmacogenomic network uncovers the gene-drug interaction landscape in aortitis.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7B1A6-2961-3141-B41A-33BE600C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37" y="1135778"/>
            <a:ext cx="7215919" cy="50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7D79-F3A1-2548-BFF4-4C0DC51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Misc.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53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8054B-9D9E-304F-A12D-13BCCEF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26" y="572458"/>
            <a:ext cx="11901242" cy="518772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1A65CA-9239-AC46-9CA6-2E2549FFD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878856"/>
              </p:ext>
            </p:extLst>
          </p:nvPr>
        </p:nvGraphicFramePr>
        <p:xfrm>
          <a:off x="7205004" y="3958306"/>
          <a:ext cx="2734992" cy="59837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911664">
                  <a:extLst>
                    <a:ext uri="{9D8B030D-6E8A-4147-A177-3AD203B41FA5}">
                      <a16:colId xmlns:a16="http://schemas.microsoft.com/office/drawing/2014/main" val="1957309081"/>
                    </a:ext>
                  </a:extLst>
                </a:gridCol>
                <a:gridCol w="911664">
                  <a:extLst>
                    <a:ext uri="{9D8B030D-6E8A-4147-A177-3AD203B41FA5}">
                      <a16:colId xmlns:a16="http://schemas.microsoft.com/office/drawing/2014/main" val="2626066846"/>
                    </a:ext>
                  </a:extLst>
                </a:gridCol>
                <a:gridCol w="911664">
                  <a:extLst>
                    <a:ext uri="{9D8B030D-6E8A-4147-A177-3AD203B41FA5}">
                      <a16:colId xmlns:a16="http://schemas.microsoft.com/office/drawing/2014/main" val="3102546680"/>
                    </a:ext>
                  </a:extLst>
                </a:gridCol>
              </a:tblGrid>
              <a:tr h="213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adj-p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11625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IL23A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0.75477374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0.02186471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04191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IL23R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2.47053579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0.00013769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3889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C84E3B-5060-7F43-BFEF-356D8A421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97662"/>
              </p:ext>
            </p:extLst>
          </p:nvPr>
        </p:nvGraphicFramePr>
        <p:xfrm>
          <a:off x="6096000" y="582973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3326091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899196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3880134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1374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2.17150698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0.20229954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68855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1.70793267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0.06369482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4576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695C24-8271-A641-8D17-AC1F9577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50259"/>
              </p:ext>
            </p:extLst>
          </p:nvPr>
        </p:nvGraphicFramePr>
        <p:xfrm>
          <a:off x="8195907" y="572458"/>
          <a:ext cx="2476500" cy="88169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4235999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320158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14277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4422974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-0.1045204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0.86836651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903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IL6R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0.85999626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0.00047757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9751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IL6ST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-0.0068843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0.95751675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967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93D3A2-9F62-734A-93C8-8A482B31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59622"/>
              </p:ext>
            </p:extLst>
          </p:nvPr>
        </p:nvGraphicFramePr>
        <p:xfrm>
          <a:off x="1334813" y="552493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4867214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490685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428474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40079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1.26183818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0.19806544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9489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2.00824505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1.04E-05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78682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972858-569C-D643-ABDA-4889A453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87644"/>
              </p:ext>
            </p:extLst>
          </p:nvPr>
        </p:nvGraphicFramePr>
        <p:xfrm>
          <a:off x="126275" y="3796376"/>
          <a:ext cx="2476500" cy="105827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30369427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7058998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65913668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1771633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IL12A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0.0840343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0.93818957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498404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IL12B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0.79428854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0.54752627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2551891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IL12RB1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1.36191321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851174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IL12RB2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0.64803779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0.00408705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5881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F081A1-CB80-AF49-B2B7-074E61034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64034"/>
              </p:ext>
            </p:extLst>
          </p:nvPr>
        </p:nvGraphicFramePr>
        <p:xfrm>
          <a:off x="9255331" y="4556683"/>
          <a:ext cx="2476500" cy="222440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906260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0590458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86338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952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0.11476674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0.97522326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42813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IL17B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-1.5224569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0.04736021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19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IL17C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-0.2577331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0.89606932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3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-2.8197242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0.00489863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194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IL17F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-0.500024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72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0.44970042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0.00065388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4313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0.25954661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0.13745021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6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-0.7027821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9.69E-11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171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-0.4548054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0.01037553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815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IL17RE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-0.0277863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0.90638622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4325350"/>
                  </a:ext>
                </a:extLst>
              </a:tr>
            </a:tbl>
          </a:graphicData>
        </a:graphic>
      </p:graphicFrame>
      <p:sp>
        <p:nvSpPr>
          <p:cNvPr id="17" name="5-Point Star 16">
            <a:extLst>
              <a:ext uri="{FF2B5EF4-FFF2-40B4-BE49-F238E27FC236}">
                <a16:creationId xmlns:a16="http://schemas.microsoft.com/office/drawing/2014/main" id="{1DC2927B-DE97-914A-80C4-089CA3A786B3}"/>
              </a:ext>
            </a:extLst>
          </p:cNvPr>
          <p:cNvSpPr/>
          <p:nvPr/>
        </p:nvSpPr>
        <p:spPr>
          <a:xfrm>
            <a:off x="8554599" y="598325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CFBD1A57-AC23-104B-AE0C-6634BAA82774}"/>
              </a:ext>
            </a:extLst>
          </p:cNvPr>
          <p:cNvSpPr/>
          <p:nvPr/>
        </p:nvSpPr>
        <p:spPr>
          <a:xfrm>
            <a:off x="11773921" y="57601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EAA5D363-C06A-854F-A017-22C069D8967D}"/>
              </a:ext>
            </a:extLst>
          </p:cNvPr>
          <p:cNvSpPr/>
          <p:nvPr/>
        </p:nvSpPr>
        <p:spPr>
          <a:xfrm>
            <a:off x="11772400" y="6589500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EA6B86F5-B302-294A-AD91-60AB4BC5E593}"/>
              </a:ext>
            </a:extLst>
          </p:cNvPr>
          <p:cNvSpPr/>
          <p:nvPr/>
        </p:nvSpPr>
        <p:spPr>
          <a:xfrm>
            <a:off x="10679595" y="82171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482FB671-0D52-DE41-9565-6A40F8325380}"/>
              </a:ext>
            </a:extLst>
          </p:cNvPr>
          <p:cNvSpPr/>
          <p:nvPr/>
        </p:nvSpPr>
        <p:spPr>
          <a:xfrm>
            <a:off x="10679595" y="102904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BC5D21A-E520-804A-83FE-8E3E5CD878B8}"/>
              </a:ext>
            </a:extLst>
          </p:cNvPr>
          <p:cNvSpPr/>
          <p:nvPr/>
        </p:nvSpPr>
        <p:spPr>
          <a:xfrm>
            <a:off x="126275" y="93618"/>
            <a:ext cx="239282" cy="1965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88FC8-14E0-544C-9BF4-498F4D90FFB3}"/>
              </a:ext>
            </a:extLst>
          </p:cNvPr>
          <p:cNvSpPr txBox="1"/>
          <p:nvPr/>
        </p:nvSpPr>
        <p:spPr>
          <a:xfrm>
            <a:off x="320916" y="7228"/>
            <a:ext cx="100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DEGs between HC vs. GCA; linear model coefficients</a:t>
            </a:r>
            <a:r>
              <a:rPr lang="en-US" altLang="ko-KR" dirty="0"/>
              <a:t>,</a:t>
            </a:r>
            <a:r>
              <a:rPr lang="en-US" dirty="0"/>
              <a:t> P &lt; 0.05</a:t>
            </a:r>
          </a:p>
        </p:txBody>
      </p:sp>
    </p:spTree>
    <p:extLst>
      <p:ext uri="{BB962C8B-B14F-4D97-AF65-F5344CB8AC3E}">
        <p14:creationId xmlns:p14="http://schemas.microsoft.com/office/powerpoint/2010/main" val="42200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96A-E8B3-1B45-BC82-10583D4B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Pro-inflammatory cytokines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464603-5482-C548-A35E-B7896D0EC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090455"/>
              </p:ext>
            </p:extLst>
          </p:nvPr>
        </p:nvGraphicFramePr>
        <p:xfrm>
          <a:off x="913627" y="1832052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758328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84305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1626561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77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3.19111325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4.04E-06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7443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1.36357724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0.00079353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7451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FDC87A-264C-A74B-8814-73A06D19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47414"/>
              </p:ext>
            </p:extLst>
          </p:nvPr>
        </p:nvGraphicFramePr>
        <p:xfrm>
          <a:off x="913627" y="5343821"/>
          <a:ext cx="2476500" cy="8128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2327261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515191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625672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725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-0.1045204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0.86836651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830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IL6R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0.85999626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0.00047757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5259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IL6ST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-0.0068843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0.95751675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58033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29D07C-B41A-6543-BE8A-4F66BDDA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76550"/>
              </p:ext>
            </p:extLst>
          </p:nvPr>
        </p:nvGraphicFramePr>
        <p:xfrm>
          <a:off x="913627" y="3089142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497618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7705272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487423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919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-0.1075452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0.96192647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6089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IL11RA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-0.5351242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3.71E-05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9622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6CA98F-D98A-314A-92EB-E364360ED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56363"/>
              </p:ext>
            </p:extLst>
          </p:nvPr>
        </p:nvGraphicFramePr>
        <p:xfrm>
          <a:off x="6520918" y="1832052"/>
          <a:ext cx="2476500" cy="1016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7720275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505380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609811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2682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1.54644534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3.15E-15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74294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IL18BP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0.33946572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0.1008962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6179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IL18R1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0.73117063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0.00059902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02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IL18RAP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0.37786144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0.40068404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41872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553B6B-23FF-F84A-A68F-B3B753F15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97110"/>
              </p:ext>
            </p:extLst>
          </p:nvPr>
        </p:nvGraphicFramePr>
        <p:xfrm>
          <a:off x="3705195" y="1825368"/>
          <a:ext cx="2476500" cy="4064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74249948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34811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70734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440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-0.8004634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2389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IFNA10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-0.7437551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0.8833184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166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0.40983495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951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0.37849544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238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-0.3910468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2031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7.82868379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5316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IFNA2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-0.1455471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0.96329576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510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IFNA21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4.34575443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0.0334936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4468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4.51193751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5818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-0.3684258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0.80875735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976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0.65050927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4607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-0.7077727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9572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-2.144489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4572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IFNAR1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0.3081466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0.00032717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75519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IFNAR2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0.73424258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3.32E-12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8949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IFNB1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0.93172685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0.55172424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481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2.00824505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1.04E-05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274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0.56322598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6.98E-06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84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0.53182295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1.50E-07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3245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CB362D-205F-2343-B8A9-B15B68603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67793"/>
              </p:ext>
            </p:extLst>
          </p:nvPr>
        </p:nvGraphicFramePr>
        <p:xfrm>
          <a:off x="913627" y="433421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98712655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437455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140641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3911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TNF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0.55397877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0.20024196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81073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LTA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0.93418484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0.26830238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29704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BA140AA-88B3-DC4B-B218-66CC341BC4B4}"/>
              </a:ext>
            </a:extLst>
          </p:cNvPr>
          <p:cNvSpPr txBox="1"/>
          <p:nvPr/>
        </p:nvSpPr>
        <p:spPr>
          <a:xfrm>
            <a:off x="843767" y="150137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A912B-3393-F945-ABDE-F39D31D05E44}"/>
              </a:ext>
            </a:extLst>
          </p:cNvPr>
          <p:cNvSpPr txBox="1"/>
          <p:nvPr/>
        </p:nvSpPr>
        <p:spPr>
          <a:xfrm>
            <a:off x="838200" y="501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0E8C5-BD50-A240-9846-DFC08E766897}"/>
              </a:ext>
            </a:extLst>
          </p:cNvPr>
          <p:cNvSpPr txBox="1"/>
          <p:nvPr/>
        </p:nvSpPr>
        <p:spPr>
          <a:xfrm>
            <a:off x="3625779" y="1501376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 (alpha, beta, gamma)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471E7-47EF-FE49-ACE8-A2DADDABBEC3}"/>
              </a:ext>
            </a:extLst>
          </p:cNvPr>
          <p:cNvSpPr txBox="1"/>
          <p:nvPr/>
        </p:nvSpPr>
        <p:spPr>
          <a:xfrm>
            <a:off x="843767" y="269040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93168-8170-3648-B1CE-9776631B9B96}"/>
              </a:ext>
            </a:extLst>
          </p:cNvPr>
          <p:cNvSpPr txBox="1"/>
          <p:nvPr/>
        </p:nvSpPr>
        <p:spPr>
          <a:xfrm>
            <a:off x="843767" y="4000009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TNF (alpha, beta)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17D53-59AE-4547-98EC-37D676DF16B6}"/>
              </a:ext>
            </a:extLst>
          </p:cNvPr>
          <p:cNvSpPr txBox="1"/>
          <p:nvPr/>
        </p:nvSpPr>
        <p:spPr>
          <a:xfrm>
            <a:off x="6454035" y="149238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IL18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8962542-13FF-F140-ADEF-0CFF012FF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75549"/>
              </p:ext>
            </p:extLst>
          </p:nvPr>
        </p:nvGraphicFramePr>
        <p:xfrm>
          <a:off x="6520918" y="3393942"/>
          <a:ext cx="2476500" cy="2235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906260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0590458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863384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952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0.11476674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0.97522326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42813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IL17B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-1.5224569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0.04736021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19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IL17C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-0.2577331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0.89606932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3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-2.8197242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0.00489863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194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IL17F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-0.500024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72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0.44970042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0.00065388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4313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0.25954661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0.13745021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6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-0.7027821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9.69E-11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171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-0.4548054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0.01037553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815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IL17RE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-0.0277863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0.90638622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432535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C42F6E2-DDB3-9E47-A7F3-80D39CCB8C6A}"/>
              </a:ext>
            </a:extLst>
          </p:cNvPr>
          <p:cNvSpPr txBox="1"/>
          <p:nvPr/>
        </p:nvSpPr>
        <p:spPr>
          <a:xfrm>
            <a:off x="6445491" y="305232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IL17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ACB42A9-C5C7-AC49-8C6B-59030AEE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07277"/>
              </p:ext>
            </p:extLst>
          </p:nvPr>
        </p:nvGraphicFramePr>
        <p:xfrm>
          <a:off x="6520918" y="6097108"/>
          <a:ext cx="2476500" cy="4064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793240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673730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479383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7710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CXCL8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-0.0858684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0.90079153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70910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A540757-FA11-1B45-94EB-5B05225953B8}"/>
              </a:ext>
            </a:extLst>
          </p:cNvPr>
          <p:cNvSpPr txBox="1"/>
          <p:nvPr/>
        </p:nvSpPr>
        <p:spPr>
          <a:xfrm>
            <a:off x="6436945" y="575876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IL8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B54F318-D37C-2B46-9B0E-5684BB893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42163"/>
              </p:ext>
            </p:extLst>
          </p:nvPr>
        </p:nvGraphicFramePr>
        <p:xfrm>
          <a:off x="9451648" y="1832052"/>
          <a:ext cx="2476500" cy="4064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7997923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0425755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056455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8517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CSF3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-0.7876437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0.6070498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30871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05D123B-145E-644B-A849-6D85762A085E}"/>
              </a:ext>
            </a:extLst>
          </p:cNvPr>
          <p:cNvSpPr txBox="1"/>
          <p:nvPr/>
        </p:nvSpPr>
        <p:spPr>
          <a:xfrm>
            <a:off x="9336641" y="146272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GCSF</a:t>
            </a:r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84D7916F-C041-9143-9CCF-74E0DE17FFF0}"/>
              </a:ext>
            </a:extLst>
          </p:cNvPr>
          <p:cNvSpPr/>
          <p:nvPr/>
        </p:nvSpPr>
        <p:spPr>
          <a:xfrm>
            <a:off x="3425654" y="2244258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4825421D-2D4E-F840-B2E7-7E699D1590C4}"/>
              </a:ext>
            </a:extLst>
          </p:cNvPr>
          <p:cNvSpPr/>
          <p:nvPr/>
        </p:nvSpPr>
        <p:spPr>
          <a:xfrm>
            <a:off x="3382286" y="473450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1E436C8C-C122-A740-BE40-00931A4C948D}"/>
              </a:ext>
            </a:extLst>
          </p:cNvPr>
          <p:cNvSpPr/>
          <p:nvPr/>
        </p:nvSpPr>
        <p:spPr>
          <a:xfrm>
            <a:off x="3377866" y="4525185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7CFB3B79-3817-0A4E-A3BF-C3AA2C8ADDF8}"/>
              </a:ext>
            </a:extLst>
          </p:cNvPr>
          <p:cNvSpPr/>
          <p:nvPr/>
        </p:nvSpPr>
        <p:spPr>
          <a:xfrm>
            <a:off x="3385982" y="55671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60AA3557-2846-3241-A6F0-027B7E91F607}"/>
              </a:ext>
            </a:extLst>
          </p:cNvPr>
          <p:cNvSpPr/>
          <p:nvPr/>
        </p:nvSpPr>
        <p:spPr>
          <a:xfrm>
            <a:off x="3385982" y="577026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51932886-7999-364A-94FB-9F83B951FE88}"/>
              </a:ext>
            </a:extLst>
          </p:cNvPr>
          <p:cNvSpPr/>
          <p:nvPr/>
        </p:nvSpPr>
        <p:spPr>
          <a:xfrm>
            <a:off x="9032945" y="2247987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AC9E4E37-4C63-8747-AB93-1B1E44D48D18}"/>
              </a:ext>
            </a:extLst>
          </p:cNvPr>
          <p:cNvSpPr/>
          <p:nvPr/>
        </p:nvSpPr>
        <p:spPr>
          <a:xfrm>
            <a:off x="9041024" y="2612334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965AF259-F2DC-A446-BF49-44D76070E73B}"/>
              </a:ext>
            </a:extLst>
          </p:cNvPr>
          <p:cNvSpPr/>
          <p:nvPr/>
        </p:nvSpPr>
        <p:spPr>
          <a:xfrm>
            <a:off x="8977051" y="46209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E2EAD927-D88A-A849-96F5-7018EC983378}"/>
              </a:ext>
            </a:extLst>
          </p:cNvPr>
          <p:cNvSpPr/>
          <p:nvPr/>
        </p:nvSpPr>
        <p:spPr>
          <a:xfrm>
            <a:off x="8997418" y="541617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CA1D5595-B78B-B849-8DF6-3BE03EE09393}"/>
              </a:ext>
            </a:extLst>
          </p:cNvPr>
          <p:cNvSpPr/>
          <p:nvPr/>
        </p:nvSpPr>
        <p:spPr>
          <a:xfrm>
            <a:off x="9022120" y="6300308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2A59E-9FF5-4940-9819-8288ABD6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IL12A, IL12, IL23A interacting genes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C56FC-7073-4544-B103-5C48F1D07E34}"/>
              </a:ext>
            </a:extLst>
          </p:cNvPr>
          <p:cNvSpPr/>
          <p:nvPr/>
        </p:nvSpPr>
        <p:spPr>
          <a:xfrm>
            <a:off x="590719" y="2776820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7469 DEGs (adj-P &lt; 0.05)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22 DEGs are closely related 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USTEKINUMAB targeting genes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While,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 are associated with PPI-Network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 are associated with LCC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16203-1D9B-0448-AD7F-59D3F5BA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9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90E34A-D885-9E44-B4D4-C0C1BA130515}"/>
              </a:ext>
            </a:extLst>
          </p:cNvPr>
          <p:cNvSpPr/>
          <p:nvPr/>
        </p:nvSpPr>
        <p:spPr>
          <a:xfrm>
            <a:off x="589560" y="2118001"/>
            <a:ext cx="422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*genes that are targeted by USTEKINUMAB</a:t>
            </a:r>
          </a:p>
        </p:txBody>
      </p:sp>
    </p:spTree>
    <p:extLst>
      <p:ext uri="{BB962C8B-B14F-4D97-AF65-F5344CB8AC3E}">
        <p14:creationId xmlns:p14="http://schemas.microsoft.com/office/powerpoint/2010/main" val="272489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1EF5EB-E2B2-794B-8C5D-1EEC776D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/>
              <a:t>Terminology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900C-D803-C048-9B4B-D4C3EDDB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554397"/>
            <a:ext cx="6153636" cy="407267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PPI nodes:</a:t>
            </a:r>
            <a:r>
              <a:rPr lang="en-US" dirty="0"/>
              <a:t> Proteins. </a:t>
            </a:r>
          </a:p>
          <a:p>
            <a:pPr marL="0" indent="0">
              <a:buNone/>
            </a:pPr>
            <a:r>
              <a:rPr lang="en-US" b="1" dirty="0"/>
              <a:t>PPI edges: </a:t>
            </a:r>
            <a:r>
              <a:rPr lang="en-US" dirty="0"/>
              <a:t>Predicted functional associations between two proteins.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/>
              <a:t>indicates the presence of fusion</a:t>
            </a:r>
          </a:p>
          <a:p>
            <a:pPr>
              <a:buFontTx/>
              <a:buChar char="-"/>
            </a:pPr>
            <a:r>
              <a:rPr lang="en-US" sz="2400" dirty="0"/>
              <a:t>neighborhood </a:t>
            </a:r>
          </a:p>
          <a:p>
            <a:pPr>
              <a:buFontTx/>
              <a:buChar char="-"/>
            </a:pPr>
            <a:r>
              <a:rPr lang="en-US" sz="2400" dirty="0"/>
              <a:t>co-occurrence</a:t>
            </a:r>
          </a:p>
          <a:p>
            <a:pPr>
              <a:buFontTx/>
              <a:buChar char="-"/>
            </a:pPr>
            <a:r>
              <a:rPr lang="en-US" sz="2400" dirty="0"/>
              <a:t>experimental text-mining</a:t>
            </a:r>
          </a:p>
          <a:p>
            <a:pPr>
              <a:buFontTx/>
              <a:buChar char="-"/>
            </a:pPr>
            <a:r>
              <a:rPr lang="en-US" sz="2400" dirty="0"/>
              <a:t>database evidence</a:t>
            </a:r>
          </a:p>
          <a:p>
            <a:pPr>
              <a:buFontTx/>
              <a:buChar char="-"/>
            </a:pPr>
            <a:r>
              <a:rPr lang="en-US" sz="2400" dirty="0"/>
              <a:t>co-expression evidence.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71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989C-8596-9142-997E-B0AB764B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Manuscript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B7A5A-000D-164E-A12E-054DE0E187A0}"/>
              </a:ext>
            </a:extLst>
          </p:cNvPr>
          <p:cNvSpPr txBox="1"/>
          <p:nvPr/>
        </p:nvSpPr>
        <p:spPr>
          <a:xfrm>
            <a:off x="838200" y="2359067"/>
            <a:ext cx="9720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Figure 1. </a:t>
            </a:r>
            <a:r>
              <a:rPr lang="en-US" sz="1600" dirty="0">
                <a:latin typeface="Helvetica" pitchFamily="2" charset="0"/>
              </a:rPr>
              <a:t>Study design, analysis pipeline, and data characteristics.</a:t>
            </a:r>
          </a:p>
          <a:p>
            <a:r>
              <a:rPr lang="en-US" sz="1600" b="1" dirty="0">
                <a:latin typeface="Helvetica" pitchFamily="2" charset="0"/>
              </a:rPr>
              <a:t>Figure 2. </a:t>
            </a:r>
            <a:r>
              <a:rPr lang="en-US" sz="1600" dirty="0">
                <a:latin typeface="Helvetica" pitchFamily="2" charset="0"/>
              </a:rPr>
              <a:t>Volcano plot and functional categories of DEGs</a:t>
            </a:r>
          </a:p>
          <a:p>
            <a:r>
              <a:rPr lang="en-US" sz="1600" b="1" dirty="0">
                <a:latin typeface="Helvetica" pitchFamily="2" charset="0"/>
              </a:rPr>
              <a:t>Figure 3. </a:t>
            </a:r>
            <a:r>
              <a:rPr lang="en-US" sz="1600" dirty="0">
                <a:latin typeface="Helvetica" pitchFamily="2" charset="0"/>
              </a:rPr>
              <a:t>General gene set enrichment analysis for up-regulated/down-regulated DEGs </a:t>
            </a:r>
          </a:p>
          <a:p>
            <a:r>
              <a:rPr lang="en-US" sz="1600" b="1" dirty="0">
                <a:latin typeface="Helvetica" pitchFamily="2" charset="0"/>
              </a:rPr>
              <a:t>Figure 4. </a:t>
            </a:r>
            <a:r>
              <a:rPr lang="en-US" sz="1600" dirty="0">
                <a:latin typeface="Helvetica" pitchFamily="2" charset="0"/>
              </a:rPr>
              <a:t>Heatmap of top 3 enriched GO-terms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b="1" dirty="0">
                <a:latin typeface="Helvetica" pitchFamily="2" charset="0"/>
              </a:rPr>
              <a:t>(NEW) Figure 5. </a:t>
            </a:r>
            <a:r>
              <a:rPr lang="en-US" sz="1600" dirty="0">
                <a:latin typeface="Helvetica" pitchFamily="2" charset="0"/>
              </a:rPr>
              <a:t>Gene expression profile of known druggable genes in aortitis (mainly GCA)  </a:t>
            </a:r>
          </a:p>
          <a:p>
            <a:r>
              <a:rPr lang="en-US" sz="1600" b="1" dirty="0" err="1">
                <a:latin typeface="Helvetica" pitchFamily="2" charset="0"/>
              </a:rPr>
              <a:t>SFigure</a:t>
            </a:r>
            <a:r>
              <a:rPr lang="en-US" sz="1600" b="1" dirty="0">
                <a:latin typeface="Helvetica" pitchFamily="2" charset="0"/>
              </a:rPr>
              <a:t> (former Figure 5). </a:t>
            </a:r>
            <a:r>
              <a:rPr lang="en-US" sz="1600" dirty="0">
                <a:latin typeface="Helvetica" pitchFamily="2" charset="0"/>
              </a:rPr>
              <a:t>Functional protein-protein interaction network of DEGs </a:t>
            </a:r>
          </a:p>
          <a:p>
            <a:endParaRPr lang="en-US" sz="1600" b="1" dirty="0">
              <a:latin typeface="Helvetica" pitchFamily="2" charset="0"/>
            </a:endParaRPr>
          </a:p>
          <a:p>
            <a:r>
              <a:rPr lang="en-US" sz="1600" b="1" dirty="0">
                <a:latin typeface="Helvetica" pitchFamily="2" charset="0"/>
              </a:rPr>
              <a:t>Figure </a:t>
            </a:r>
            <a:r>
              <a:rPr lang="en-US" altLang="ko-KR" sz="1600" b="1" dirty="0">
                <a:latin typeface="Helvetica" pitchFamily="2" charset="0"/>
              </a:rPr>
              <a:t>6</a:t>
            </a:r>
            <a:r>
              <a:rPr lang="en-US" sz="1600" b="1" dirty="0">
                <a:latin typeface="Helvetica" pitchFamily="2" charset="0"/>
              </a:rPr>
              <a:t>. </a:t>
            </a:r>
            <a:r>
              <a:rPr lang="en-US" sz="1600" dirty="0">
                <a:latin typeface="Helvetica" pitchFamily="2" charset="0"/>
              </a:rPr>
              <a:t>PPI-based pharmacogenomic network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b="1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F126D-FE46-0640-821B-454F7B249807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E84A8-51AE-844D-A240-25674D85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303" y="4255224"/>
            <a:ext cx="2932497" cy="2480792"/>
          </a:xfrm>
          <a:prstGeom prst="rect">
            <a:avLst/>
          </a:prstGeom>
          <a:ln>
            <a:solidFill>
              <a:srgbClr val="26262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CD367-F3DF-1C4A-8911-0DC2BA3B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68" y="135866"/>
            <a:ext cx="3637846" cy="2637438"/>
          </a:xfrm>
          <a:prstGeom prst="rect">
            <a:avLst/>
          </a:prstGeom>
          <a:ln>
            <a:solidFill>
              <a:srgbClr val="262626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0F5090B-0BE3-AD49-AB7C-04A3457DC392}"/>
              </a:ext>
            </a:extLst>
          </p:cNvPr>
          <p:cNvSpPr/>
          <p:nvPr/>
        </p:nvSpPr>
        <p:spPr>
          <a:xfrm>
            <a:off x="8989995" y="3577295"/>
            <a:ext cx="308008" cy="30800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CECD91-15BB-B14D-B275-E6B7314A9CEE}"/>
              </a:ext>
            </a:extLst>
          </p:cNvPr>
          <p:cNvSpPr/>
          <p:nvPr/>
        </p:nvSpPr>
        <p:spPr>
          <a:xfrm>
            <a:off x="7472413" y="3947216"/>
            <a:ext cx="308008" cy="30800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F243AB2-DD7B-5B41-8F9A-A29E9A45DBD9}"/>
              </a:ext>
            </a:extLst>
          </p:cNvPr>
          <p:cNvCxnSpPr>
            <a:stCxn id="9" idx="6"/>
            <a:endCxn id="8" idx="2"/>
          </p:cNvCxnSpPr>
          <p:nvPr/>
        </p:nvCxnSpPr>
        <p:spPr>
          <a:xfrm flipV="1">
            <a:off x="9298003" y="2773304"/>
            <a:ext cx="773388" cy="9579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5D91DDF-42E1-944B-A3F6-267CC4119404}"/>
              </a:ext>
            </a:extLst>
          </p:cNvPr>
          <p:cNvCxnSpPr>
            <a:stCxn id="11" idx="4"/>
            <a:endCxn id="5" idx="1"/>
          </p:cNvCxnSpPr>
          <p:nvPr/>
        </p:nvCxnSpPr>
        <p:spPr>
          <a:xfrm rot="16200000" flipH="1">
            <a:off x="7403662" y="4477979"/>
            <a:ext cx="1240396" cy="79488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5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AC2F8B-6D78-2F4D-9F1F-8EBBAF52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79F12-864D-4248-9ED4-16BF12A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76" y="1132680"/>
            <a:ext cx="7019198" cy="4930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BA1432-81A5-1C49-9D19-804963375368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0D0CD-5051-5D43-9F6E-060311B33201}"/>
              </a:ext>
            </a:extLst>
          </p:cNvPr>
          <p:cNvSpPr/>
          <p:nvPr/>
        </p:nvSpPr>
        <p:spPr>
          <a:xfrm>
            <a:off x="2579708" y="240709"/>
            <a:ext cx="9310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1. Study design and data analysis pipeline on genome-wide expression (transcriptome) profiles of inflammatory and non-inflammatory aortic aneurysms.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57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795B1A-0908-CA49-8883-94E153B7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0FFE1-1A42-5945-AD22-DC4863E1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55" y="1951308"/>
            <a:ext cx="8041859" cy="2955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56A69-62A0-DC44-86CF-92284EBB2FB7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4FA5F-6822-7D41-9726-046F8A2DDD50}"/>
              </a:ext>
            </a:extLst>
          </p:cNvPr>
          <p:cNvSpPr/>
          <p:nvPr/>
        </p:nvSpPr>
        <p:spPr>
          <a:xfrm>
            <a:off x="2630239" y="390850"/>
            <a:ext cx="8945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2. Differentially-expressed genes (DEGs) and their functional categories reveal transcriptomic signatures of aortitis.</a:t>
            </a: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6ACC97-163D-3245-B869-14157602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25F6C-334F-FA47-98F7-16A412B5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98" y="1583329"/>
            <a:ext cx="7188199" cy="4053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59DD1-FEA7-B349-A42D-FD215CB0F349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1D728-8045-F840-9119-A53B985B6EA9}"/>
              </a:ext>
            </a:extLst>
          </p:cNvPr>
          <p:cNvSpPr/>
          <p:nvPr/>
        </p:nvSpPr>
        <p:spPr>
          <a:xfrm>
            <a:off x="2528235" y="320388"/>
            <a:ext cx="9243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3. Gene Ontology (GO) enrichment analysis reveals upregulation of immune response genes and downregulation of neuronal activity genes in aortitis.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6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5A934-FF41-DC42-A135-D5F663BB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98881-5BCF-9D4F-9C12-0152D6FAF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0" y="1096101"/>
            <a:ext cx="4584520" cy="570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2C3B2-DFE7-874B-9E66-58EA2DFC8BFE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70A0-F088-CE4A-A548-94850228A397}"/>
              </a:ext>
            </a:extLst>
          </p:cNvPr>
          <p:cNvSpPr/>
          <p:nvPr/>
        </p:nvSpPr>
        <p:spPr>
          <a:xfrm>
            <a:off x="2519549" y="277691"/>
            <a:ext cx="9166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4. Gene expression profiles of the top 3 enriched GO-terms identifies key genes involved in dysregulated molecular pathways in aortitis.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9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7D79-F3A1-2548-BFF4-4C0DC51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Investigation of known druggable target genes in aortitis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BC37F0-23B1-9341-993D-60294F1451C9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372DA-43F6-A540-9535-1AB70F74FDF0}"/>
              </a:ext>
            </a:extLst>
          </p:cNvPr>
          <p:cNvSpPr txBox="1"/>
          <p:nvPr/>
        </p:nvSpPr>
        <p:spPr>
          <a:xfrm>
            <a:off x="8687464" y="3435518"/>
            <a:ext cx="161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(NEW) Figure 5</a:t>
            </a:r>
          </a:p>
        </p:txBody>
      </p:sp>
    </p:spTree>
    <p:extLst>
      <p:ext uri="{BB962C8B-B14F-4D97-AF65-F5344CB8AC3E}">
        <p14:creationId xmlns:p14="http://schemas.microsoft.com/office/powerpoint/2010/main" val="393773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B31CD-136A-9349-951D-0A37524C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44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Druggable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5991-3C4F-6E43-848D-E58F6036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95935"/>
            <a:ext cx="5018314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Focusing on druggable genes</a:t>
            </a:r>
            <a:r>
              <a:rPr lang="ko-KR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that were mentioned by </a:t>
            </a:r>
            <a:r>
              <a:rPr lang="en-US" sz="1600" dirty="0" err="1">
                <a:latin typeface="Helvetica" pitchFamily="2" charset="0"/>
              </a:rPr>
              <a:t>Koster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i="1" dirty="0">
                <a:latin typeface="Helvetica" pitchFamily="2" charset="0"/>
              </a:rPr>
              <a:t>et al.</a:t>
            </a:r>
            <a:r>
              <a:rPr lang="en-US" sz="1600" dirty="0">
                <a:latin typeface="Helvetica" pitchFamily="2" charset="0"/>
              </a:rPr>
              <a:t>, and others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TOCILIZUMAB:  </a:t>
            </a:r>
            <a:r>
              <a:rPr lang="en-US" sz="1600" b="1" dirty="0">
                <a:latin typeface="Helvetica" pitchFamily="2" charset="0"/>
              </a:rPr>
              <a:t>IL6R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SARILUMAB: </a:t>
            </a:r>
            <a:r>
              <a:rPr lang="en-US" sz="1600" b="1" dirty="0">
                <a:latin typeface="Helvetica" pitchFamily="2" charset="0"/>
              </a:rPr>
              <a:t>IL6R</a:t>
            </a:r>
          </a:p>
          <a:p>
            <a:r>
              <a:rPr lang="en-US" sz="1600" dirty="0">
                <a:latin typeface="Helvetica" pitchFamily="2" charset="0"/>
              </a:rPr>
              <a:t>SIRUKUMAB:</a:t>
            </a:r>
            <a:r>
              <a:rPr lang="en-US" sz="1600" b="1" dirty="0">
                <a:latin typeface="Helvetica" pitchFamily="2" charset="0"/>
              </a:rPr>
              <a:t> IL6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ABATACEPT: </a:t>
            </a:r>
            <a:r>
              <a:rPr lang="en-US" sz="1600" b="1" dirty="0">
                <a:latin typeface="Helvetica" pitchFamily="2" charset="0"/>
              </a:rPr>
              <a:t>CD86, CD80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USTEKINUMAB: </a:t>
            </a:r>
            <a:r>
              <a:rPr lang="en-US" sz="1600" b="1" dirty="0">
                <a:latin typeface="Helvetica" pitchFamily="2" charset="0"/>
              </a:rPr>
              <a:t>IL12B</a:t>
            </a:r>
            <a:r>
              <a:rPr lang="en-US" sz="1600" dirty="0">
                <a:latin typeface="Helvetica" pitchFamily="2" charset="0"/>
              </a:rPr>
              <a:t>, </a:t>
            </a:r>
            <a:r>
              <a:rPr lang="en-US" sz="1600" b="1" dirty="0">
                <a:latin typeface="Helvetica" pitchFamily="2" charset="0"/>
              </a:rPr>
              <a:t>IL12A,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b="1" dirty="0">
                <a:latin typeface="Helvetica" pitchFamily="2" charset="0"/>
              </a:rPr>
              <a:t>IL23A</a:t>
            </a:r>
          </a:p>
          <a:p>
            <a:endParaRPr lang="en-US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+ METHOTREXATE, INFLIXIMAB, ETANERCEPT, ADALIMUMAB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CA4CE6-A764-D14E-BB79-50341EB7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51" y="3206060"/>
            <a:ext cx="5089318" cy="3282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16CDD2-6A1B-4345-8483-43A8E9C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51" y="467651"/>
            <a:ext cx="5509692" cy="23967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0C6252-ABAD-8B43-AAD4-64D864B0ED2D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21639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84295-2B25-904E-BFB0-4DB1927E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Known druggable genes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6B0D-189C-8246-B22C-E2685926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902405" cy="28531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Drug interaction info. from:</a:t>
            </a:r>
          </a:p>
          <a:p>
            <a:r>
              <a:rPr lang="en-US" sz="1600" dirty="0" err="1"/>
              <a:t>DGIdb</a:t>
            </a:r>
            <a:endParaRPr lang="en-US" sz="1600" dirty="0"/>
          </a:p>
          <a:p>
            <a:r>
              <a:rPr lang="en-US" sz="1600" dirty="0" err="1"/>
              <a:t>Koster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sz="1600" dirty="0" err="1"/>
              <a:t>Gremese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sz="1600" dirty="0" err="1"/>
              <a:t>Bursi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altLang="ko-KR" sz="1600" i="1" dirty="0"/>
              <a:t>.</a:t>
            </a:r>
          </a:p>
          <a:p>
            <a:r>
              <a:rPr lang="en-US" sz="1600" dirty="0" err="1"/>
              <a:t>Cronstein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altLang="ko-KR" sz="1600" dirty="0" err="1"/>
              <a:t>Dejaco</a:t>
            </a:r>
            <a:r>
              <a:rPr lang="en-US" altLang="ko-KR" sz="1600" dirty="0"/>
              <a:t> </a:t>
            </a:r>
            <a:r>
              <a:rPr lang="en-US" altLang="ko-KR" sz="1600" i="1" dirty="0"/>
              <a:t>et al.</a:t>
            </a:r>
          </a:p>
          <a:p>
            <a:r>
              <a:rPr lang="en-US" sz="1600" dirty="0"/>
              <a:t>Harrington</a:t>
            </a:r>
            <a:r>
              <a:rPr lang="en-US" sz="1600" i="1" dirty="0"/>
              <a:t> et al.</a:t>
            </a:r>
            <a:br>
              <a:rPr lang="en-US" sz="1600" i="1" dirty="0"/>
            </a:br>
            <a:endParaRPr lang="en-US" sz="1600" i="1" dirty="0"/>
          </a:p>
          <a:p>
            <a:endParaRPr lang="en-US" sz="1600" i="1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AB92B-0B10-4141-9E61-3DF433007924}"/>
              </a:ext>
            </a:extLst>
          </p:cNvPr>
          <p:cNvSpPr txBox="1"/>
          <p:nvPr/>
        </p:nvSpPr>
        <p:spPr>
          <a:xfrm>
            <a:off x="-30805" y="6488670"/>
            <a:ext cx="404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Nodes with thick boarders, adj-</a:t>
            </a:r>
            <a:r>
              <a:rPr lang="en-US" i="1" dirty="0"/>
              <a:t>P</a:t>
            </a:r>
            <a:r>
              <a:rPr lang="en-US" dirty="0"/>
              <a:t> &lt; 0.05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961CB-91B6-E749-998E-275AF33C6C05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D725-37F9-884C-9BF0-E0EE77F7AEF1}"/>
              </a:ext>
            </a:extLst>
          </p:cNvPr>
          <p:cNvSpPr/>
          <p:nvPr/>
        </p:nvSpPr>
        <p:spPr>
          <a:xfrm>
            <a:off x="4395537" y="176775"/>
            <a:ext cx="7796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5. </a:t>
            </a:r>
            <a:r>
              <a:rPr lang="en-US" altLang="ko-KR" b="1" dirty="0">
                <a:latin typeface="Arial" panose="020B0604020202020204" pitchFamily="34" charset="0"/>
                <a:ea typeface="Malgun Gothic" panose="020B0503020000020004" pitchFamily="34" charset="-127"/>
              </a:rPr>
              <a:t>(</a:t>
            </a:r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tentative legend)</a:t>
            </a:r>
            <a:r>
              <a:rPr lang="ko-KR" alt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en-US" dirty="0">
                <a:latin typeface="Helvetica" pitchFamily="2" charset="0"/>
              </a:rPr>
              <a:t>Gene expression profile of known druggable genes in aortitis (mainly GCA)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D022B-4124-3144-BC3D-432EAB4B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49" y="1747052"/>
            <a:ext cx="645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6241</TotalTime>
  <Words>1116</Words>
  <Application>Microsoft Macintosh PowerPoint</Application>
  <PresentationFormat>Widescreen</PresentationFormat>
  <Paragraphs>381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PowerPoint Presentation</vt:lpstr>
      <vt:lpstr>Manuscript outline</vt:lpstr>
      <vt:lpstr>Figure 1.</vt:lpstr>
      <vt:lpstr>Figure 2.</vt:lpstr>
      <vt:lpstr>Figure 3.</vt:lpstr>
      <vt:lpstr>Figure 4.</vt:lpstr>
      <vt:lpstr>Investigation of known druggable target genes in aortitis</vt:lpstr>
      <vt:lpstr>Druggable genes</vt:lpstr>
      <vt:lpstr>Known druggable genes</vt:lpstr>
      <vt:lpstr>Figure 6.</vt:lpstr>
      <vt:lpstr> Misc.</vt:lpstr>
      <vt:lpstr>PowerPoint Presentation</vt:lpstr>
      <vt:lpstr>Pro-inflammatory cytokines</vt:lpstr>
      <vt:lpstr>IL12A, IL12, IL23A interacting genes</vt:lpstr>
      <vt:lpstr>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Hur, Benjamin (Ben), Ph.D.</dc:creator>
  <cp:lastModifiedBy>Hur, Benjamin (Ben), Ph.D.</cp:lastModifiedBy>
  <cp:revision>175</cp:revision>
  <dcterms:created xsi:type="dcterms:W3CDTF">2021-05-31T17:59:11Z</dcterms:created>
  <dcterms:modified xsi:type="dcterms:W3CDTF">2021-06-10T02:57:36Z</dcterms:modified>
</cp:coreProperties>
</file>